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325" r:id="rId3"/>
    <p:sldId id="279" r:id="rId4"/>
    <p:sldId id="285" r:id="rId5"/>
    <p:sldId id="327" r:id="rId6"/>
    <p:sldId id="328" r:id="rId7"/>
    <p:sldId id="329" r:id="rId8"/>
    <p:sldId id="330" r:id="rId9"/>
    <p:sldId id="283" r:id="rId10"/>
    <p:sldId id="317" r:id="rId11"/>
    <p:sldId id="323" r:id="rId12"/>
    <p:sldId id="264" r:id="rId13"/>
    <p:sldId id="322" r:id="rId14"/>
    <p:sldId id="324" r:id="rId15"/>
    <p:sldId id="300" r:id="rId16"/>
    <p:sldId id="326" r:id="rId17"/>
    <p:sldId id="29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DDDD"/>
    <a:srgbClr val="667982"/>
    <a:srgbClr val="D8DFE3"/>
    <a:srgbClr val="F6F8FA"/>
    <a:srgbClr val="EFF1F3"/>
    <a:srgbClr val="A8B7BF"/>
    <a:srgbClr val="7D858C"/>
    <a:srgbClr val="262324"/>
    <a:srgbClr val="75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autoAdjust="0"/>
    <p:restoredTop sz="65333" autoAdjust="0"/>
  </p:normalViewPr>
  <p:slideViewPr>
    <p:cSldViewPr snapToGrid="0">
      <p:cViewPr varScale="1">
        <p:scale>
          <a:sx n="107" d="100"/>
          <a:sy n="107" d="100"/>
        </p:scale>
        <p:origin x="2060"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11.07.2025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endParaRPr lang="LID4096" b="0"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350942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14</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15</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17</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trail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here we see a simple illustration of one of the optical benches on a LISA satellite.</a:t>
            </a:r>
            <a:endParaRPr lang="LID4096" b="0"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2A88-C978-381E-0020-AD4E30E0A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75A3F-5EEE-F9DB-1D6D-0BD63D31D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8FAB0-0DB7-EC66-1245-6A1882F227A3}"/>
              </a:ext>
            </a:extLst>
          </p:cNvPr>
          <p:cNvSpPr>
            <a:spLocks noGrp="1"/>
          </p:cNvSpPr>
          <p:nvPr>
            <p:ph type="body" idx="1"/>
          </p:nvPr>
        </p:nvSpPr>
        <p:spPr/>
        <p:txBody>
          <a:bodyPr/>
          <a:lstStyle/>
          <a:p>
            <a:br>
              <a:rPr lang="en-US" b="1" dirty="0"/>
            </a:br>
            <a:br>
              <a:rPr lang="en-US" b="1" dirty="0"/>
            </a:br>
            <a:endParaRPr lang="LID4096" b="1" dirty="0"/>
          </a:p>
        </p:txBody>
      </p:sp>
      <p:sp>
        <p:nvSpPr>
          <p:cNvPr id="4" name="Slide Number Placeholder 3">
            <a:extLst>
              <a:ext uri="{FF2B5EF4-FFF2-40B4-BE49-F238E27FC236}">
                <a16:creationId xmlns:a16="http://schemas.microsoft.com/office/drawing/2014/main" id="{4D6F6322-D1B6-69E7-FC7A-04A9A2261C83}"/>
              </a:ext>
            </a:extLst>
          </p:cNvPr>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67328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r>
              <a:rPr lang="en-US" b="1" dirty="0"/>
              <a:t>Add references to other experiments</a:t>
            </a: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324481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r>
              <a:rPr lang="en-US" b="1" dirty="0"/>
              <a:t>Add references to other experiments</a:t>
            </a: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14980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2123E-3493-C0BB-B59C-5BF4AC36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ABAB0-7595-015E-30B9-C6206957D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6AF5F-DF88-A643-7232-D31E29E84AEA}"/>
              </a:ext>
            </a:extLst>
          </p:cNvPr>
          <p:cNvSpPr>
            <a:spLocks noGrp="1"/>
          </p:cNvSpPr>
          <p:nvPr>
            <p:ph type="body" idx="1"/>
          </p:nvPr>
        </p:nvSpPr>
        <p:spPr/>
        <p:txBody>
          <a:bodyPr/>
          <a:lstStyle/>
          <a:p>
            <a:r>
              <a:rPr lang="en-US" b="1" dirty="0"/>
              <a:t>Add references to other experiments</a:t>
            </a:r>
            <a:endParaRPr lang="LID4096" b="1" dirty="0"/>
          </a:p>
        </p:txBody>
      </p:sp>
      <p:sp>
        <p:nvSpPr>
          <p:cNvPr id="4" name="Slide Number Placeholder 3">
            <a:extLst>
              <a:ext uri="{FF2B5EF4-FFF2-40B4-BE49-F238E27FC236}">
                <a16:creationId xmlns:a16="http://schemas.microsoft.com/office/drawing/2014/main" id="{C94DA040-DE20-72BA-969F-AD36B665AC11}"/>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07833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generations, or like illustrate how you get to TDI 1 and 2</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1916182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a:xfrm>
            <a:off x="534390" y="3602038"/>
            <a:ext cx="10133610" cy="1655762"/>
          </a:xfrm>
        </p:spPr>
        <p:txBody>
          <a:bodyPr/>
          <a:lstStyle/>
          <a:p>
            <a:pPr algn="r"/>
            <a:r>
              <a:rPr lang="en-US" noProof="0" dirty="0">
                <a:solidFill>
                  <a:srgbClr val="A8B7BF"/>
                </a:solidFill>
                <a:latin typeface="Arial" panose="020B0604020202020204" pitchFamily="34" charset="0"/>
                <a:cs typeface="Arial" panose="020B0604020202020204" pitchFamily="34" charset="0"/>
              </a:rPr>
              <a:t>Karin </a:t>
            </a:r>
            <a:r>
              <a:rPr lang="en-US" noProof="0" dirty="0" err="1">
                <a:solidFill>
                  <a:srgbClr val="A8B7BF"/>
                </a:solidFill>
                <a:latin typeface="Arial" panose="020B0604020202020204" pitchFamily="34" charset="0"/>
                <a:cs typeface="Arial" panose="020B0604020202020204" pitchFamily="34" charset="0"/>
              </a:rPr>
              <a:t>Kruuse</a:t>
            </a:r>
            <a:endParaRPr lang="en-US" noProof="0" dirty="0">
              <a:solidFill>
                <a:srgbClr val="A8B7BF"/>
              </a:solidFill>
              <a:latin typeface="Arial" panose="020B0604020202020204" pitchFamily="34" charset="0"/>
              <a:cs typeface="Arial" panose="020B0604020202020204" pitchFamily="34" charset="0"/>
            </a:endParaRPr>
          </a:p>
          <a:p>
            <a:pPr algn="r"/>
            <a:r>
              <a:rPr lang="en-US" dirty="0">
                <a:solidFill>
                  <a:srgbClr val="A8B7BF"/>
                </a:solidFill>
              </a:rPr>
              <a:t>Reid Ferguson, Patrick Krieger, Daniele </a:t>
            </a:r>
            <a:r>
              <a:rPr lang="en-US" dirty="0" err="1">
                <a:solidFill>
                  <a:srgbClr val="A8B7BF"/>
                </a:solidFill>
              </a:rPr>
              <a:t>Vetrugno</a:t>
            </a:r>
            <a:r>
              <a:rPr lang="en-US" dirty="0">
                <a:solidFill>
                  <a:srgbClr val="A8B7BF"/>
                </a:solidFill>
              </a:rPr>
              <a:t>, Guido M</a:t>
            </a:r>
            <a:r>
              <a:rPr lang="et-EE" dirty="0">
                <a:solidFill>
                  <a:srgbClr val="A8B7BF"/>
                </a:solidFill>
              </a:rPr>
              <a:t>ü</a:t>
            </a:r>
            <a:r>
              <a:rPr lang="en-US" dirty="0" err="1">
                <a:solidFill>
                  <a:srgbClr val="A8B7BF"/>
                </a:solidFill>
              </a:rPr>
              <a:t>ller</a:t>
            </a:r>
            <a:endParaRPr lang="en-US" noProof="0" dirty="0">
              <a:solidFill>
                <a:srgbClr val="A8B7BF"/>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2245"/>
    </mc:Choice>
    <mc:Fallback xmlns="">
      <p:transition spd="slow" advTm="22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9236BA3-26C6-2938-292A-6648DF0F9EFB}"/>
              </a:ext>
            </a:extLst>
          </p:cNvPr>
          <p:cNvPicPr>
            <a:picLocks noChangeAspect="1"/>
          </p:cNvPicPr>
          <p:nvPr/>
        </p:nvPicPr>
        <p:blipFill>
          <a:blip r:embed="rId3"/>
          <a:srcRect/>
          <a:stretch/>
        </p:blipFill>
        <p:spPr>
          <a:xfrm>
            <a:off x="5579953" y="1576196"/>
            <a:ext cx="6508137" cy="853200"/>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9" name="Picture 18" descr="A screenshot of a computer&#10;&#10;AI-generated content may be incorrect.">
            <a:extLst>
              <a:ext uri="{FF2B5EF4-FFF2-40B4-BE49-F238E27FC236}">
                <a16:creationId xmlns:a16="http://schemas.microsoft.com/office/drawing/2014/main" id="{B04B7FD8-1A46-36BD-1306-0AD9B3DD57BF}"/>
              </a:ext>
            </a:extLst>
          </p:cNvPr>
          <p:cNvPicPr>
            <a:picLocks noChangeAspect="1"/>
          </p:cNvPicPr>
          <p:nvPr/>
        </p:nvPicPr>
        <p:blipFill>
          <a:blip r:embed="rId5"/>
          <a:stretch>
            <a:fillRect/>
          </a:stretch>
        </p:blipFill>
        <p:spPr>
          <a:xfrm>
            <a:off x="-654609" y="866867"/>
            <a:ext cx="8252477" cy="5750064"/>
          </a:xfrm>
          <a:prstGeom prst="rect">
            <a:avLst/>
          </a:prstGeom>
        </p:spPr>
      </p:pic>
      <p:grpSp>
        <p:nvGrpSpPr>
          <p:cNvPr id="7" name="Group 6">
            <a:extLst>
              <a:ext uri="{FF2B5EF4-FFF2-40B4-BE49-F238E27FC236}">
                <a16:creationId xmlns:a16="http://schemas.microsoft.com/office/drawing/2014/main" id="{9BE686AA-E864-4563-8A0F-194054E47FB9}"/>
              </a:ext>
            </a:extLst>
          </p:cNvPr>
          <p:cNvGrpSpPr/>
          <p:nvPr/>
        </p:nvGrpSpPr>
        <p:grpSpPr>
          <a:xfrm>
            <a:off x="5802313" y="4095047"/>
            <a:ext cx="2736973" cy="1507207"/>
            <a:chOff x="5802313" y="4095047"/>
            <a:chExt cx="2736973" cy="1507207"/>
          </a:xfrm>
        </p:grpSpPr>
        <p:sp>
          <p:nvSpPr>
            <p:cNvPr id="3" name="Rectangle 2">
              <a:extLst>
                <a:ext uri="{FF2B5EF4-FFF2-40B4-BE49-F238E27FC236}">
                  <a16:creationId xmlns:a16="http://schemas.microsoft.com/office/drawing/2014/main" id="{27688D42-8E95-47D4-AD0B-6FD42548D64D}"/>
                </a:ext>
              </a:extLst>
            </p:cNvPr>
            <p:cNvSpPr/>
            <p:nvPr/>
          </p:nvSpPr>
          <p:spPr>
            <a:xfrm>
              <a:off x="5802313" y="4095047"/>
              <a:ext cx="1679142" cy="150720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CEEBA4E4-5220-4A35-A7FC-39D6DDEEC144}"/>
                </a:ext>
              </a:extLst>
            </p:cNvPr>
            <p:cNvSpPr/>
            <p:nvPr/>
          </p:nvSpPr>
          <p:spPr>
            <a:xfrm>
              <a:off x="7480300" y="4095047"/>
              <a:ext cx="1058986" cy="84116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179027"/>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11</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8616822" y="6231135"/>
            <a:ext cx="1167722" cy="307777"/>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532588"/>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835571"/>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4090485"/>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618937"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5" name="Rectangle: Rounded Corners 4">
            <a:extLst>
              <a:ext uri="{FF2B5EF4-FFF2-40B4-BE49-F238E27FC236}">
                <a16:creationId xmlns:a16="http://schemas.microsoft.com/office/drawing/2014/main" id="{333B92DA-3F14-6D40-7FA2-7DE57D6B4733}"/>
              </a:ext>
            </a:extLst>
          </p:cNvPr>
          <p:cNvSpPr/>
          <p:nvPr/>
        </p:nvSpPr>
        <p:spPr>
          <a:xfrm>
            <a:off x="2349169"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99F2704A-1486-4F55-F1A9-347B3F8CFBB0}"/>
              </a:ext>
            </a:extLst>
          </p:cNvPr>
          <p:cNvSpPr/>
          <p:nvPr/>
        </p:nvSpPr>
        <p:spPr>
          <a:xfrm>
            <a:off x="5965120" y="5566673"/>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Optical input</a:t>
            </a:r>
            <a:endParaRPr lang="et-EE" b="1" dirty="0">
              <a:solidFill>
                <a:srgbClr val="667982"/>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1D73CA14-DC1B-A117-1E71-C0D5CF8D7EB4}"/>
              </a:ext>
            </a:extLst>
          </p:cNvPr>
          <p:cNvSpPr/>
          <p:nvPr/>
        </p:nvSpPr>
        <p:spPr>
          <a:xfrm>
            <a:off x="4674704" y="4198014"/>
            <a:ext cx="1127318"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Delay</a:t>
            </a:r>
          </a:p>
          <a:p>
            <a:pPr algn="ctr"/>
            <a:r>
              <a:rPr lang="en-US" b="1" dirty="0">
                <a:solidFill>
                  <a:srgbClr val="667982"/>
                </a:solidFill>
                <a:latin typeface="Arial" panose="020B0604020202020204" pitchFamily="34" charset="0"/>
                <a:cs typeface="Arial" panose="020B0604020202020204" pitchFamily="34" charset="0"/>
              </a:rPr>
              <a:t>+ GW</a:t>
            </a:r>
            <a:endParaRPr lang="et-EE" b="1" dirty="0">
              <a:solidFill>
                <a:srgbClr val="667982"/>
              </a:solidFill>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40919F6A-13D8-C56D-9E0D-FF2ABF36A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4622" y="4299296"/>
            <a:ext cx="488315" cy="488315"/>
          </a:xfrm>
          <a:prstGeom prst="rect">
            <a:avLst/>
          </a:prstGeom>
        </p:spPr>
      </p:pic>
      <p:cxnSp>
        <p:nvCxnSpPr>
          <p:cNvPr id="13" name="Straight Arrow Connector 12">
            <a:extLst>
              <a:ext uri="{FF2B5EF4-FFF2-40B4-BE49-F238E27FC236}">
                <a16:creationId xmlns:a16="http://schemas.microsoft.com/office/drawing/2014/main" id="{4149107C-37D7-89EC-D7F1-ED0675FFB1FD}"/>
              </a:ext>
            </a:extLst>
          </p:cNvPr>
          <p:cNvCxnSpPr>
            <a:stCxn id="5" idx="3"/>
            <a:endCxn id="7" idx="1"/>
          </p:cNvCxnSpPr>
          <p:nvPr/>
        </p:nvCxnSpPr>
        <p:spPr>
          <a:xfrm>
            <a:off x="3476487" y="4543454"/>
            <a:ext cx="1198217"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C32C63-DFE3-EC57-CC93-9E8C372E5411}"/>
              </a:ext>
            </a:extLst>
          </p:cNvPr>
          <p:cNvCxnSpPr>
            <a:stCxn id="7" idx="3"/>
            <a:endCxn id="11" idx="1"/>
          </p:cNvCxnSpPr>
          <p:nvPr/>
        </p:nvCxnSpPr>
        <p:spPr>
          <a:xfrm>
            <a:off x="5802022" y="4543454"/>
            <a:ext cx="482600" cy="0"/>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ACA556-0241-57F8-5A5D-302F7DDB353A}"/>
              </a:ext>
            </a:extLst>
          </p:cNvPr>
          <p:cNvCxnSpPr>
            <a:cxnSpLocks/>
            <a:stCxn id="6" idx="0"/>
            <a:endCxn id="11" idx="2"/>
          </p:cNvCxnSpPr>
          <p:nvPr/>
        </p:nvCxnSpPr>
        <p:spPr>
          <a:xfrm flipV="1">
            <a:off x="6528779" y="4787611"/>
            <a:ext cx="1" cy="779062"/>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1ADE0DE-E23E-E602-5EFB-B713C099DEEE}"/>
              </a:ext>
            </a:extLst>
          </p:cNvPr>
          <p:cNvSpPr/>
          <p:nvPr/>
        </p:nvSpPr>
        <p:spPr>
          <a:xfrm>
            <a:off x="7240145" y="4198013"/>
            <a:ext cx="1625303" cy="690880"/>
          </a:xfrm>
          <a:prstGeom prst="roundRect">
            <a:avLst/>
          </a:prstGeom>
          <a:solidFill>
            <a:srgbClr val="D8DFE3"/>
          </a:solidFill>
          <a:ln>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667982"/>
                </a:solidFill>
                <a:latin typeface="Arial" panose="020B0604020202020204" pitchFamily="34" charset="0"/>
                <a:cs typeface="Arial" panose="020B0604020202020204" pitchFamily="34" charset="0"/>
              </a:rPr>
              <a:t>Phasemeter</a:t>
            </a:r>
            <a:endParaRPr lang="et-EE" b="1" dirty="0">
              <a:solidFill>
                <a:srgbClr val="667982"/>
              </a:solidFill>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0B8A660D-A056-295F-DE00-F8261849515B}"/>
              </a:ext>
            </a:extLst>
          </p:cNvPr>
          <p:cNvCxnSpPr>
            <a:cxnSpLocks/>
            <a:stCxn id="11" idx="3"/>
            <a:endCxn id="20" idx="1"/>
          </p:cNvCxnSpPr>
          <p:nvPr/>
        </p:nvCxnSpPr>
        <p:spPr>
          <a:xfrm flipV="1">
            <a:off x="6772937" y="4543453"/>
            <a:ext cx="467208" cy="1"/>
          </a:xfrm>
          <a:prstGeom prst="straightConnector1">
            <a:avLst/>
          </a:prstGeom>
          <a:ln>
            <a:solidFill>
              <a:srgbClr val="66798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28B4C9-11D8-B188-732D-BD54AF412490}"/>
              </a:ext>
            </a:extLst>
          </p:cNvPr>
          <p:cNvSpPr txBox="1"/>
          <p:nvPr/>
        </p:nvSpPr>
        <p:spPr>
          <a:xfrm>
            <a:off x="3591069" y="4281843"/>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566B685-62AA-C8B7-BEED-FECE89F071A5}"/>
              </a:ext>
            </a:extLst>
          </p:cNvPr>
          <p:cNvSpPr txBox="1"/>
          <p:nvPr/>
        </p:nvSpPr>
        <p:spPr>
          <a:xfrm>
            <a:off x="5687566" y="4966174"/>
            <a:ext cx="941043" cy="523220"/>
          </a:xfrm>
          <a:prstGeom prst="rect">
            <a:avLst/>
          </a:prstGeom>
          <a:noFill/>
        </p:spPr>
        <p:txBody>
          <a:bodyPr wrap="square" rtlCol="0">
            <a:spAutoFit/>
          </a:bodyPr>
          <a:lstStyle/>
          <a:p>
            <a:pPr algn="l"/>
            <a:r>
              <a:rPr lang="en-US" sz="1400" dirty="0">
                <a:solidFill>
                  <a:srgbClr val="667982"/>
                </a:solidFill>
                <a:latin typeface="Arial" panose="020B0604020202020204" pitchFamily="34" charset="0"/>
                <a:cs typeface="Arial" panose="020B0604020202020204" pitchFamily="34" charset="0"/>
              </a:rPr>
              <a:t>electrical signal</a:t>
            </a:r>
            <a:endParaRPr lang="et-EE" sz="140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13</a:t>
            </a:fld>
            <a:endParaRPr lang="et-EE" dirty="0"/>
          </a:p>
        </p:txBody>
      </p:sp>
      <p:pic>
        <p:nvPicPr>
          <p:cNvPr id="9" name="Picture 8">
            <a:extLst>
              <a:ext uri="{FF2B5EF4-FFF2-40B4-BE49-F238E27FC236}">
                <a16:creationId xmlns:a16="http://schemas.microsoft.com/office/drawing/2014/main" id="{3FF7902F-24F2-F9ED-E2A8-52F04A237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680" y="3057941"/>
            <a:ext cx="3477030" cy="2688903"/>
          </a:xfrm>
          <a:prstGeom prst="rect">
            <a:avLst/>
          </a:prstGeom>
        </p:spPr>
      </p:pic>
      <p:sp>
        <p:nvSpPr>
          <p:cNvPr id="10" name="TextBox 9">
            <a:extLst>
              <a:ext uri="{FF2B5EF4-FFF2-40B4-BE49-F238E27FC236}">
                <a16:creationId xmlns:a16="http://schemas.microsoft.com/office/drawing/2014/main" id="{4DDC4884-6EAE-CD2C-33D7-C4236B7BD784}"/>
              </a:ext>
            </a:extLst>
          </p:cNvPr>
          <p:cNvSpPr txBox="1"/>
          <p:nvPr/>
        </p:nvSpPr>
        <p:spPr>
          <a:xfrm>
            <a:off x="6655040" y="5789987"/>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14</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F2FA97C-CBEE-D5F1-433E-4C9F58C1907B}"/>
              </a:ext>
            </a:extLst>
          </p:cNvPr>
          <p:cNvSpPr txBox="1"/>
          <p:nvPr/>
        </p:nvSpPr>
        <p:spPr>
          <a:xfrm>
            <a:off x="7606747" y="4079513"/>
            <a:ext cx="1246366" cy="461665"/>
          </a:xfrm>
          <a:prstGeom prst="rect">
            <a:avLst/>
          </a:prstGeom>
          <a:noFill/>
        </p:spPr>
        <p:txBody>
          <a:bodyPr wrap="square" rtlCol="0">
            <a:spAutoFit/>
          </a:bodyPr>
          <a:lstStyle/>
          <a:p>
            <a:pPr algn="l"/>
            <a:r>
              <a:rPr lang="en-US" sz="1200" b="1" dirty="0">
                <a:solidFill>
                  <a:srgbClr val="667982"/>
                </a:solidFill>
                <a:latin typeface="Arial" panose="020B0604020202020204" pitchFamily="34" charset="0"/>
                <a:cs typeface="Arial" panose="020B0604020202020204" pitchFamily="34" charset="0"/>
              </a:rPr>
              <a:t>Red Pitaya based LISA</a:t>
            </a:r>
            <a:endParaRPr lang="et-EE" sz="12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15</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n-US" dirty="0"/>
              <a:t>Prospects and Conclusions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a:xfrm>
            <a:off x="224443" y="1161756"/>
            <a:ext cx="11603380" cy="4365423"/>
          </a:xfrm>
        </p:spPr>
        <p:txBody>
          <a:bodyPr/>
          <a:lstStyle/>
          <a:p>
            <a:r>
              <a:rPr lang="en-US" dirty="0" err="1"/>
              <a:t>miniLISA</a:t>
            </a:r>
            <a:r>
              <a:rPr lang="en-US" dirty="0"/>
              <a:t> will replicate the LISA system in a lab for playthrough of data post-processing</a:t>
            </a:r>
          </a:p>
          <a:p>
            <a:r>
              <a:rPr lang="en-US" dirty="0"/>
              <a:t>At the core of </a:t>
            </a:r>
            <a:r>
              <a:rPr lang="en-US" dirty="0" err="1"/>
              <a:t>miniLISA</a:t>
            </a:r>
            <a:r>
              <a:rPr lang="en-US" dirty="0"/>
              <a:t> is the delay line which is </a:t>
            </a:r>
          </a:p>
          <a:p>
            <a:r>
              <a:rPr lang="en-US" dirty="0"/>
              <a:t>Addition of a t</a:t>
            </a:r>
            <a:r>
              <a:rPr lang="et-EE" dirty="0"/>
              <a:t>hird </a:t>
            </a:r>
            <a:r>
              <a:rPr lang="en-US" dirty="0"/>
              <a:t>a</a:t>
            </a:r>
            <a:r>
              <a:rPr lang="et-EE" dirty="0"/>
              <a:t>rm</a:t>
            </a:r>
            <a:r>
              <a:rPr lang="en-US" dirty="0"/>
              <a:t> connection </a:t>
            </a:r>
            <a:r>
              <a:rPr lang="et-EE" dirty="0"/>
              <a:t>for better p</a:t>
            </a:r>
            <a:r>
              <a:rPr lang="en-US" dirty="0"/>
              <a:t>a</a:t>
            </a:r>
            <a:r>
              <a:rPr lang="et-EE" dirty="0"/>
              <a:t>r</a:t>
            </a:r>
            <a:r>
              <a:rPr lang="en-US" dirty="0"/>
              <a:t>a</a:t>
            </a:r>
            <a:r>
              <a:rPr lang="et-EE" dirty="0"/>
              <a:t>meter estimation</a:t>
            </a:r>
            <a:r>
              <a:rPr lang="en-US" dirty="0"/>
              <a:t> and data analysis</a:t>
            </a:r>
            <a:endParaRPr lang="et-EE" dirty="0"/>
          </a:p>
          <a:p>
            <a:r>
              <a:rPr lang="et-EE" dirty="0"/>
              <a:t>More elaborate clocking </a:t>
            </a:r>
            <a:r>
              <a:rPr lang="en-US" dirty="0"/>
              <a:t>distribution </a:t>
            </a:r>
            <a:r>
              <a:rPr lang="et-EE" dirty="0"/>
              <a:t>system</a:t>
            </a:r>
            <a:r>
              <a:rPr lang="en-US" dirty="0"/>
              <a:t> t</a:t>
            </a:r>
            <a:r>
              <a:rPr lang="et-EE" dirty="0"/>
              <a:t>o better replicate LISA</a:t>
            </a:r>
          </a:p>
          <a:p>
            <a:pPr marL="0" indent="0">
              <a:buNone/>
            </a:pPr>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16</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17</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mc:AlternateContent xmlns:mc="http://schemas.openxmlformats.org/markup-compatibility/2006" xmlns:p14="http://schemas.microsoft.com/office/powerpoint/2010/main">
    <mc:Choice Requires="p14">
      <p:transition spd="slow" p14:dur="2000" advTm="1441"/>
    </mc:Choice>
    <mc:Fallback xmlns="">
      <p:transition spd="slow" advTm="14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721260" y="1569483"/>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dirty="0"/>
              <a:t>The LISA Satellites</a:t>
            </a:r>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9349150" y="6191092"/>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937" y="355016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5951476" y="3170775"/>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1406372" y="3170775"/>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4697565" y="5467180"/>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7610267" y="324556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344663" y="3911632"/>
            <a:ext cx="3054928" cy="707886"/>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 and laser frequency noise</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346637" y="1655057"/>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2617"/>
    </mc:Choice>
    <mc:Fallback xmlns="">
      <p:transition spd="slow" advTm="26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D792A292-7654-6694-68B3-FBBD4B64B749}"/>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0C27D3C2-756D-DAD8-51FF-CB92E77173AC}"/>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62353B80-86BB-1C2D-C0B4-0A37800E2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9531F7F-0F05-046B-5475-1AC07A3976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11AB315B-834D-53BB-6A3E-6C4AE1062B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100"/>
    </mc:Choice>
    <mc:Fallback xmlns="">
      <p:transition spd="slow" advTm="11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63F7-6646-C88E-C41C-087557A82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6E7DD-81A1-97B1-2625-67505B2F666C}"/>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0C62E6D3-B324-2552-9D18-C87F4EDB385F}"/>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0A319F07-13D0-2C68-0E7E-81BDE0EC884F}"/>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5BA36B87-9A1F-438D-E425-863E9FF0C515}"/>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D26814C7-1843-3E4F-F030-AA75ABB8E250}"/>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0035204-EE6B-9D05-8AEF-E84FD13F21E9}"/>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9C8B831-8AD9-240D-7970-B494DF4DF4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BA0A93B-E0FC-1BD6-597F-FD32F44CE073}"/>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0EAF86B-18D2-F4EE-F270-1557747FC41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37FAE-6AC6-C152-64E2-526AB8198A13}"/>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E5B35D6-0C40-BAAD-9877-7E953A0D568A}"/>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CF41F10E-F9ED-A9A3-9725-4F994BBB10F3}"/>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B9DFCB9D-B317-35E5-F180-41C0FA58F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43F22CE4-0618-CDE4-E6E5-99C9F37EF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737BA2B4-02CA-10EC-2048-2C2EEBC7D7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485807084"/>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Tree>
    <p:extLst>
      <p:ext uri="{BB962C8B-B14F-4D97-AF65-F5344CB8AC3E}">
        <p14:creationId xmlns:p14="http://schemas.microsoft.com/office/powerpoint/2010/main" val="116485650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
        <p:nvSpPr>
          <p:cNvPr id="18" name="Rectangle 17">
            <a:extLst>
              <a:ext uri="{FF2B5EF4-FFF2-40B4-BE49-F238E27FC236}">
                <a16:creationId xmlns:a16="http://schemas.microsoft.com/office/drawing/2014/main" id="{30CAD929-9D5C-4B16-981E-DD409A85F0E4}"/>
              </a:ext>
            </a:extLst>
          </p:cNvPr>
          <p:cNvSpPr/>
          <p:nvPr/>
        </p:nvSpPr>
        <p:spPr>
          <a:xfrm>
            <a:off x="2861953" y="5391397"/>
            <a:ext cx="1221571" cy="11635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46444195"/>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65263-CDD4-8502-0FE7-CFB2E9697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0C164-180B-7D6A-320D-7262A3E8957B}"/>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AEFCA76D-1009-12F8-E6AF-5D873960C976}"/>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7" name="Content Placeholder 2">
            <a:extLst>
              <a:ext uri="{FF2B5EF4-FFF2-40B4-BE49-F238E27FC236}">
                <a16:creationId xmlns:a16="http://schemas.microsoft.com/office/drawing/2014/main" id="{AF3F7628-32AE-C804-071C-E31F9A84BC1C}"/>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pic>
        <p:nvPicPr>
          <p:cNvPr id="20" name="Picture 19">
            <a:extLst>
              <a:ext uri="{FF2B5EF4-FFF2-40B4-BE49-F238E27FC236}">
                <a16:creationId xmlns:a16="http://schemas.microsoft.com/office/drawing/2014/main" id="{AF0C6723-00D4-4BF0-3CB9-2115F7CAEFEF}"/>
              </a:ext>
            </a:extLst>
          </p:cNvPr>
          <p:cNvPicPr>
            <a:picLocks noChangeAspect="1"/>
          </p:cNvPicPr>
          <p:nvPr/>
        </p:nvPicPr>
        <p:blipFill>
          <a:blip r:embed="rId3"/>
          <a:srcRect/>
          <a:stretch/>
        </p:blipFill>
        <p:spPr>
          <a:xfrm>
            <a:off x="374637" y="942334"/>
            <a:ext cx="8252477" cy="5471171"/>
          </a:xfrm>
          <a:prstGeom prst="rect">
            <a:avLst/>
          </a:prstGeom>
        </p:spPr>
      </p:pic>
      <p:sp>
        <p:nvSpPr>
          <p:cNvPr id="22" name="TextBox 21">
            <a:extLst>
              <a:ext uri="{FF2B5EF4-FFF2-40B4-BE49-F238E27FC236}">
                <a16:creationId xmlns:a16="http://schemas.microsoft.com/office/drawing/2014/main" id="{87CDA605-6FB8-992C-9D3E-C8D53FDE3505}"/>
              </a:ext>
            </a:extLst>
          </p:cNvPr>
          <p:cNvSpPr txBox="1"/>
          <p:nvPr/>
        </p:nvSpPr>
        <p:spPr>
          <a:xfrm>
            <a:off x="4005707"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88A1B0-A449-35E8-C5EE-97F2572A8265}"/>
              </a:ext>
            </a:extLst>
          </p:cNvPr>
          <p:cNvSpPr txBox="1"/>
          <p:nvPr/>
        </p:nvSpPr>
        <p:spPr>
          <a:xfrm>
            <a:off x="3110291"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A4FB3D9-DE65-ADD2-35F1-2B70CA3E6D07}"/>
              </a:ext>
            </a:extLst>
          </p:cNvPr>
          <p:cNvSpPr txBox="1"/>
          <p:nvPr/>
        </p:nvSpPr>
        <p:spPr>
          <a:xfrm>
            <a:off x="1277747"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0FD46DB-0FF7-19F9-288C-856E07D23DD5}"/>
              </a:ext>
            </a:extLst>
          </p:cNvPr>
          <p:cNvSpPr txBox="1"/>
          <p:nvPr/>
        </p:nvSpPr>
        <p:spPr>
          <a:xfrm>
            <a:off x="6972427"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4C64A22-5E0E-A3A9-72A8-8451774E2703}"/>
              </a:ext>
            </a:extLst>
          </p:cNvPr>
          <p:cNvSpPr txBox="1"/>
          <p:nvPr/>
        </p:nvSpPr>
        <p:spPr>
          <a:xfrm>
            <a:off x="2964307" y="6122918"/>
            <a:ext cx="1119217"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AFC197D-EDBC-C1BB-30C8-0D0101A13420}"/>
              </a:ext>
            </a:extLst>
          </p:cNvPr>
          <p:cNvSpPr txBox="1"/>
          <p:nvPr/>
        </p:nvSpPr>
        <p:spPr>
          <a:xfrm>
            <a:off x="4026154" y="5266975"/>
            <a:ext cx="574196" cy="307777"/>
          </a:xfrm>
          <a:prstGeom prst="rect">
            <a:avLst/>
          </a:prstGeom>
          <a:noFill/>
        </p:spPr>
        <p:txBody>
          <a:bodyPr wrap="none" rtlCol="0">
            <a:spAutoFit/>
          </a:bodyPr>
          <a:lstStyle/>
          <a:p>
            <a:pPr algn="l"/>
            <a:r>
              <a:rPr lang="en-US" sz="1400" b="1" dirty="0">
                <a:solidFill>
                  <a:srgbClr val="667982"/>
                </a:solidFill>
                <a:highlight>
                  <a:srgbClr val="F6F8FA"/>
                </a:highlight>
                <a:latin typeface="Arial" panose="020B0604020202020204" pitchFamily="34" charset="0"/>
                <a:cs typeface="Arial" panose="020B0604020202020204" pitchFamily="34" charset="0"/>
              </a:rPr>
              <a:t>USO</a:t>
            </a:r>
            <a:endParaRPr lang="LID4096" sz="1400" b="1" dirty="0">
              <a:solidFill>
                <a:srgbClr val="667982"/>
              </a:solidFill>
              <a:highlight>
                <a:srgbClr val="F6F8FA"/>
              </a:highligh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6B6C4DC-6CC3-EBF6-4B2B-ADEF94D1DFA6}"/>
              </a:ext>
            </a:extLst>
          </p:cNvPr>
          <p:cNvGrpSpPr/>
          <p:nvPr/>
        </p:nvGrpSpPr>
        <p:grpSpPr>
          <a:xfrm>
            <a:off x="8440678" y="1693026"/>
            <a:ext cx="2505814" cy="954107"/>
            <a:chOff x="8835531" y="1693026"/>
            <a:chExt cx="2505814" cy="954107"/>
          </a:xfrm>
        </p:grpSpPr>
        <p:sp>
          <p:nvSpPr>
            <p:cNvPr id="5" name="TextBox 4">
              <a:extLst>
                <a:ext uri="{FF2B5EF4-FFF2-40B4-BE49-F238E27FC236}">
                  <a16:creationId xmlns:a16="http://schemas.microsoft.com/office/drawing/2014/main" id="{EF19441E-583C-4E7F-1BCC-2B6DA53D436A}"/>
                </a:ext>
              </a:extLst>
            </p:cNvPr>
            <p:cNvSpPr txBox="1"/>
            <p:nvPr/>
          </p:nvSpPr>
          <p:spPr>
            <a:xfrm>
              <a:off x="8835531" y="1693026"/>
              <a:ext cx="2505814" cy="954107"/>
            </a:xfrm>
            <a:prstGeom prst="rect">
              <a:avLst/>
            </a:prstGeom>
            <a:noFill/>
          </p:spPr>
          <p:txBody>
            <a:bodyPr wrap="squar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569C9D2B-BE40-A005-9A8F-C167C0716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6969" y="1990710"/>
              <a:ext cx="219075" cy="152400"/>
            </a:xfrm>
            <a:prstGeom prst="rect">
              <a:avLst/>
            </a:prstGeom>
          </p:spPr>
        </p:pic>
        <p:pic>
          <p:nvPicPr>
            <p:cNvPr id="8" name="Graphic 7">
              <a:extLst>
                <a:ext uri="{FF2B5EF4-FFF2-40B4-BE49-F238E27FC236}">
                  <a16:creationId xmlns:a16="http://schemas.microsoft.com/office/drawing/2014/main" id="{6DCE5ACC-619A-5773-1AF3-F1BDA0A71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4490" y="2192832"/>
              <a:ext cx="228600" cy="152400"/>
            </a:xfrm>
            <a:prstGeom prst="rect">
              <a:avLst/>
            </a:prstGeom>
          </p:spPr>
        </p:pic>
        <p:pic>
          <p:nvPicPr>
            <p:cNvPr id="9" name="Graphic 8">
              <a:extLst>
                <a:ext uri="{FF2B5EF4-FFF2-40B4-BE49-F238E27FC236}">
                  <a16:creationId xmlns:a16="http://schemas.microsoft.com/office/drawing/2014/main" id="{C919BFB7-E0AD-EB07-9248-B8726DC9D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97087" y="2406070"/>
              <a:ext cx="228600" cy="152400"/>
            </a:xfrm>
            <a:prstGeom prst="rect">
              <a:avLst/>
            </a:prstGeom>
          </p:spPr>
        </p:pic>
      </p:grpSp>
      <p:sp>
        <p:nvSpPr>
          <p:cNvPr id="18" name="Rectangle 17">
            <a:extLst>
              <a:ext uri="{FF2B5EF4-FFF2-40B4-BE49-F238E27FC236}">
                <a16:creationId xmlns:a16="http://schemas.microsoft.com/office/drawing/2014/main" id="{30CAD929-9D5C-4B16-981E-DD409A85F0E4}"/>
              </a:ext>
            </a:extLst>
          </p:cNvPr>
          <p:cNvSpPr/>
          <p:nvPr/>
        </p:nvSpPr>
        <p:spPr>
          <a:xfrm>
            <a:off x="2861953" y="5391397"/>
            <a:ext cx="1221571" cy="11635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Rectangle 18">
            <a:extLst>
              <a:ext uri="{FF2B5EF4-FFF2-40B4-BE49-F238E27FC236}">
                <a16:creationId xmlns:a16="http://schemas.microsoft.com/office/drawing/2014/main" id="{B1416BCB-FDB8-4464-8667-0E54174A4623}"/>
              </a:ext>
            </a:extLst>
          </p:cNvPr>
          <p:cNvSpPr/>
          <p:nvPr/>
        </p:nvSpPr>
        <p:spPr>
          <a:xfrm>
            <a:off x="3959428" y="4830565"/>
            <a:ext cx="765018" cy="74418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398308500"/>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969</Words>
  <Application>Microsoft Office PowerPoint</Application>
  <PresentationFormat>Widescreen</PresentationFormat>
  <Paragraphs>156</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One-arm Phase Measurement</vt:lpstr>
      <vt:lpstr>PowerPoint Presentation</vt:lpstr>
      <vt:lpstr>Prospects and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kakruu</cp:lastModifiedBy>
  <cp:revision>207</cp:revision>
  <dcterms:created xsi:type="dcterms:W3CDTF">2023-08-26T08:59:13Z</dcterms:created>
  <dcterms:modified xsi:type="dcterms:W3CDTF">2025-07-11T11:02:44Z</dcterms:modified>
</cp:coreProperties>
</file>